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3" autoAdjust="0"/>
    <p:restoredTop sz="94660"/>
  </p:normalViewPr>
  <p:slideViewPr>
    <p:cSldViewPr snapToGrid="0">
      <p:cViewPr varScale="1">
        <p:scale>
          <a:sx n="161" d="100"/>
          <a:sy n="161" d="100"/>
        </p:scale>
        <p:origin x="156"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A48BD9A-A803-42A6-96D4-1786FD6D08FC}"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600015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8BD9A-A803-42A6-96D4-1786FD6D08FC}"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030691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48BD9A-A803-42A6-96D4-1786FD6D08FC}"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454252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A48BD9A-A803-42A6-96D4-1786FD6D08FC}"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4139506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A48BD9A-A803-42A6-96D4-1786FD6D08FC}" type="datetimeFigureOut">
              <a:rPr lang="en-US" smtClean="0"/>
              <a:t>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849873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A48BD9A-A803-42A6-96D4-1786FD6D08FC}" type="datetimeFigureOut">
              <a:rPr lang="en-US" smtClean="0"/>
              <a:t>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720311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48BD9A-A803-42A6-96D4-1786FD6D08FC}" type="datetimeFigureOut">
              <a:rPr lang="en-US" smtClean="0"/>
              <a:t>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091420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48BD9A-A803-42A6-96D4-1786FD6D08FC}"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86819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48BD9A-A803-42A6-96D4-1786FD6D08FC}"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359478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8BD9A-A803-42A6-96D4-1786FD6D08FC}"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1176201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8BD9A-A803-42A6-96D4-1786FD6D08FC}"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615008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48BD9A-A803-42A6-96D4-1786FD6D08FC}" type="datetimeFigureOut">
              <a:rPr lang="en-US" smtClean="0"/>
              <a:t>11/2/2020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EED62B-4B97-491A-A49E-A6750F7200E9}" type="slidenum">
              <a:rPr lang="en-US" smtClean="0"/>
              <a:t>‹#›</a:t>
            </a:fld>
            <a:endParaRPr lang="en-US"/>
          </a:p>
        </p:txBody>
      </p:sp>
    </p:spTree>
    <p:extLst>
      <p:ext uri="{BB962C8B-B14F-4D97-AF65-F5344CB8AC3E}">
        <p14:creationId xmlns:p14="http://schemas.microsoft.com/office/powerpoint/2010/main" val="409094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PHIL 1290</a:t>
            </a:r>
          </a:p>
        </p:txBody>
      </p:sp>
      <p:sp>
        <p:nvSpPr>
          <p:cNvPr id="3" name="Subtitle 2"/>
          <p:cNvSpPr>
            <a:spLocks noGrp="1"/>
          </p:cNvSpPr>
          <p:nvPr>
            <p:ph type="subTitle" idx="1"/>
          </p:nvPr>
        </p:nvSpPr>
        <p:spPr/>
        <p:txBody>
          <a:bodyPr/>
          <a:lstStyle/>
          <a:p>
            <a:r>
              <a:rPr lang="en-US" dirty="0"/>
              <a:t>CHAPTER 1 of </a:t>
            </a:r>
            <a:r>
              <a:rPr lang="en-US" u="sng" dirty="0"/>
              <a:t>Critical Thinking</a:t>
            </a:r>
            <a:r>
              <a:rPr lang="en-US" dirty="0"/>
              <a:t> by Andrew Lawless.</a:t>
            </a:r>
          </a:p>
          <a:p>
            <a:r>
              <a:rPr lang="en-US" dirty="0"/>
              <a:t>“Getting into Arguments”</a:t>
            </a:r>
          </a:p>
          <a:p>
            <a:endParaRPr lang="en-US" dirty="0"/>
          </a:p>
          <a:p>
            <a:endParaRPr lang="en-US" dirty="0"/>
          </a:p>
        </p:txBody>
      </p:sp>
    </p:spTree>
    <p:extLst>
      <p:ext uri="{BB962C8B-B14F-4D97-AF65-F5344CB8AC3E}">
        <p14:creationId xmlns:p14="http://schemas.microsoft.com/office/powerpoint/2010/main" val="3822531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an Argument?</a:t>
            </a:r>
          </a:p>
        </p:txBody>
      </p:sp>
      <p:sp>
        <p:nvSpPr>
          <p:cNvPr id="3" name="Content Placeholder 2"/>
          <p:cNvSpPr>
            <a:spLocks noGrp="1"/>
          </p:cNvSpPr>
          <p:nvPr>
            <p:ph idx="1"/>
          </p:nvPr>
        </p:nvSpPr>
        <p:spPr/>
        <p:txBody>
          <a:bodyPr/>
          <a:lstStyle/>
          <a:p>
            <a:r>
              <a:rPr lang="en-US" dirty="0"/>
              <a:t>An argument is a set of premises leading to a conclusion.</a:t>
            </a:r>
          </a:p>
          <a:p>
            <a:r>
              <a:rPr lang="en-US" dirty="0"/>
              <a:t>A conclusion is a claim supported by premises.</a:t>
            </a:r>
          </a:p>
          <a:p>
            <a:r>
              <a:rPr lang="en-US" dirty="0"/>
              <a:t>Here is another way of saying it. </a:t>
            </a:r>
          </a:p>
          <a:p>
            <a:pPr marL="0" indent="0">
              <a:buNone/>
            </a:pPr>
            <a:r>
              <a:rPr lang="en-US" dirty="0"/>
              <a:t>“An argument is a group of statements, one of which - the conclusion, is supported by the others – the premises.”</a:t>
            </a:r>
          </a:p>
          <a:p>
            <a:endParaRPr lang="en-US" dirty="0"/>
          </a:p>
        </p:txBody>
      </p:sp>
    </p:spTree>
    <p:extLst>
      <p:ext uri="{BB962C8B-B14F-4D97-AF65-F5344CB8AC3E}">
        <p14:creationId xmlns:p14="http://schemas.microsoft.com/office/powerpoint/2010/main" val="2415515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Skills</a:t>
            </a:r>
          </a:p>
        </p:txBody>
      </p:sp>
      <p:sp>
        <p:nvSpPr>
          <p:cNvPr id="3" name="Content Placeholder 2"/>
          <p:cNvSpPr>
            <a:spLocks noGrp="1"/>
          </p:cNvSpPr>
          <p:nvPr>
            <p:ph idx="1"/>
          </p:nvPr>
        </p:nvSpPr>
        <p:spPr/>
        <p:txBody>
          <a:bodyPr/>
          <a:lstStyle/>
          <a:p>
            <a:r>
              <a:rPr lang="en-US" dirty="0"/>
              <a:t>You have to be able to recognize arguments when you come across them.</a:t>
            </a:r>
          </a:p>
          <a:p>
            <a:r>
              <a:rPr lang="en-US" dirty="0"/>
              <a:t>You have to be able to sort out premises and conclusions.</a:t>
            </a:r>
          </a:p>
          <a:p>
            <a:r>
              <a:rPr lang="en-US" dirty="0"/>
              <a:t>You have to be able to assess whether the premises actually support the conclusion. </a:t>
            </a:r>
          </a:p>
        </p:txBody>
      </p:sp>
    </p:spTree>
    <p:extLst>
      <p:ext uri="{BB962C8B-B14F-4D97-AF65-F5344CB8AC3E}">
        <p14:creationId xmlns:p14="http://schemas.microsoft.com/office/powerpoint/2010/main" val="581040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You have to be able to recognize arguments when you come across them.</a:t>
            </a:r>
            <a:br>
              <a:rPr lang="en-US" dirty="0"/>
            </a:br>
            <a:endParaRPr lang="en-US" dirty="0"/>
          </a:p>
        </p:txBody>
      </p:sp>
      <p:sp>
        <p:nvSpPr>
          <p:cNvPr id="3" name="Content Placeholder 2"/>
          <p:cNvSpPr>
            <a:spLocks noGrp="1"/>
          </p:cNvSpPr>
          <p:nvPr>
            <p:ph idx="1"/>
          </p:nvPr>
        </p:nvSpPr>
        <p:spPr/>
        <p:txBody>
          <a:bodyPr/>
          <a:lstStyle/>
          <a:p>
            <a:r>
              <a:rPr lang="en-US" dirty="0"/>
              <a:t>This can be more difficult than it sounds, because authors are sometimes unclear and the intent of the author of a passage may not be to present an argument.</a:t>
            </a:r>
          </a:p>
        </p:txBody>
      </p:sp>
    </p:spTree>
    <p:extLst>
      <p:ext uri="{BB962C8B-B14F-4D97-AF65-F5344CB8AC3E}">
        <p14:creationId xmlns:p14="http://schemas.microsoft.com/office/powerpoint/2010/main" val="3522631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t>Recognizing an Argument</a:t>
            </a:r>
          </a:p>
        </p:txBody>
      </p:sp>
      <p:sp>
        <p:nvSpPr>
          <p:cNvPr id="10243" name="Rectangle 3"/>
          <p:cNvSpPr>
            <a:spLocks noGrp="1" noChangeArrowheads="1"/>
          </p:cNvSpPr>
          <p:nvPr>
            <p:ph type="body" idx="1"/>
          </p:nvPr>
        </p:nvSpPr>
        <p:spPr/>
        <p:txBody>
          <a:bodyPr/>
          <a:lstStyle/>
          <a:p>
            <a:pPr eaLnBrk="1" hangingPunct="1">
              <a:lnSpc>
                <a:spcPct val="80000"/>
              </a:lnSpc>
            </a:pPr>
            <a:r>
              <a:rPr lang="en-US" dirty="0"/>
              <a:t>An author may not always be clear in their expression of an argument. </a:t>
            </a:r>
          </a:p>
          <a:p>
            <a:pPr eaLnBrk="1" hangingPunct="1">
              <a:lnSpc>
                <a:spcPct val="80000"/>
              </a:lnSpc>
            </a:pPr>
            <a:r>
              <a:rPr lang="en-US" dirty="0"/>
              <a:t>Not all passages are arguments.</a:t>
            </a:r>
          </a:p>
          <a:p>
            <a:pPr eaLnBrk="1" hangingPunct="1">
              <a:lnSpc>
                <a:spcPct val="80000"/>
              </a:lnSpc>
            </a:pPr>
            <a:r>
              <a:rPr lang="en-US" dirty="0"/>
              <a:t>The main device for recognizing an argument is to look for indicator words; either premise indicators or conclusion indicators.</a:t>
            </a:r>
          </a:p>
          <a:p>
            <a:pPr eaLnBrk="1" hangingPunct="1">
              <a:lnSpc>
                <a:spcPct val="80000"/>
              </a:lnSpc>
            </a:pPr>
            <a:r>
              <a:rPr lang="en-US" dirty="0"/>
              <a:t>Looking for a conclusion indicator is most helpful because an argument has only one conclusion.</a:t>
            </a:r>
          </a:p>
        </p:txBody>
      </p:sp>
    </p:spTree>
    <p:extLst>
      <p:ext uri="{BB962C8B-B14F-4D97-AF65-F5344CB8AC3E}">
        <p14:creationId xmlns:p14="http://schemas.microsoft.com/office/powerpoint/2010/main" val="1733636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You have to be able to sort out premises and conclusions.</a:t>
            </a:r>
            <a:br>
              <a:rPr lang="en-US" dirty="0"/>
            </a:br>
            <a:endParaRPr lang="en-US" dirty="0"/>
          </a:p>
        </p:txBody>
      </p:sp>
      <p:sp>
        <p:nvSpPr>
          <p:cNvPr id="3" name="Content Placeholder 2"/>
          <p:cNvSpPr>
            <a:spLocks noGrp="1"/>
          </p:cNvSpPr>
          <p:nvPr>
            <p:ph idx="1"/>
          </p:nvPr>
        </p:nvSpPr>
        <p:spPr/>
        <p:txBody>
          <a:bodyPr/>
          <a:lstStyle/>
          <a:p>
            <a:r>
              <a:rPr lang="en-US" dirty="0"/>
              <a:t>Premise and conclusion indicator words (see text pp.5 &amp; 6) facilitate quick recognition of premises and conclusions</a:t>
            </a:r>
          </a:p>
          <a:p>
            <a:r>
              <a:rPr lang="en-US" dirty="0"/>
              <a:t>Here is a useful way of expressing an argument schematically:</a:t>
            </a:r>
          </a:p>
          <a:p>
            <a:pPr marL="0" indent="0">
              <a:buNone/>
            </a:pPr>
            <a:r>
              <a:rPr lang="en-US" dirty="0"/>
              <a:t>	Premise -</a:t>
            </a:r>
          </a:p>
          <a:p>
            <a:pPr marL="0" indent="0">
              <a:buNone/>
            </a:pPr>
            <a:r>
              <a:rPr lang="en-US" dirty="0"/>
              <a:t>	Premise - </a:t>
            </a:r>
          </a:p>
          <a:p>
            <a:pPr marL="0" indent="0">
              <a:buNone/>
            </a:pPr>
            <a:r>
              <a:rPr lang="en-US" dirty="0"/>
              <a:t>	Conclusion - </a:t>
            </a:r>
          </a:p>
        </p:txBody>
      </p:sp>
    </p:spTree>
    <p:extLst>
      <p:ext uri="{BB962C8B-B14F-4D97-AF65-F5344CB8AC3E}">
        <p14:creationId xmlns:p14="http://schemas.microsoft.com/office/powerpoint/2010/main" val="2159394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indent="-342900">
              <a:spcBef>
                <a:spcPct val="20000"/>
              </a:spcBef>
            </a:pPr>
            <a:r>
              <a:rPr lang="en-US" sz="3200" dirty="0">
                <a:solidFill>
                  <a:prstClr val="black"/>
                </a:solidFill>
                <a:ea typeface="+mn-ea"/>
                <a:cs typeface="+mn-cs"/>
              </a:rPr>
              <a:t>You have to be able to assess whether the premises actually support the conclusion. </a:t>
            </a:r>
          </a:p>
        </p:txBody>
      </p:sp>
      <p:sp>
        <p:nvSpPr>
          <p:cNvPr id="3" name="Content Placeholder 2"/>
          <p:cNvSpPr>
            <a:spLocks noGrp="1"/>
          </p:cNvSpPr>
          <p:nvPr>
            <p:ph idx="1"/>
          </p:nvPr>
        </p:nvSpPr>
        <p:spPr/>
        <p:txBody>
          <a:bodyPr/>
          <a:lstStyle/>
          <a:p>
            <a:r>
              <a:rPr lang="en-US" dirty="0"/>
              <a:t>The premises must be relevant to the conclusion.</a:t>
            </a:r>
          </a:p>
          <a:p>
            <a:r>
              <a:rPr lang="en-US" dirty="0"/>
              <a:t>The premises must be true (or at least very probably true).</a:t>
            </a:r>
          </a:p>
        </p:txBody>
      </p:sp>
    </p:spTree>
    <p:extLst>
      <p:ext uri="{BB962C8B-B14F-4D97-AF65-F5344CB8AC3E}">
        <p14:creationId xmlns:p14="http://schemas.microsoft.com/office/powerpoint/2010/main" val="2827294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Arguments and Explanations</a:t>
            </a:r>
          </a:p>
        </p:txBody>
      </p:sp>
      <p:sp>
        <p:nvSpPr>
          <p:cNvPr id="3" name="Content Placeholder 2"/>
          <p:cNvSpPr>
            <a:spLocks noGrp="1"/>
          </p:cNvSpPr>
          <p:nvPr>
            <p:ph idx="1"/>
          </p:nvPr>
        </p:nvSpPr>
        <p:spPr/>
        <p:txBody>
          <a:bodyPr/>
          <a:lstStyle/>
          <a:p>
            <a:r>
              <a:rPr lang="en-US" dirty="0"/>
              <a:t>An explanation sets out the reasons why something that is </a:t>
            </a:r>
            <a:r>
              <a:rPr lang="en-US" dirty="0" err="1"/>
              <a:t>uncontroversially</a:t>
            </a:r>
            <a:r>
              <a:rPr lang="en-US" dirty="0"/>
              <a:t> accepted as true is true.</a:t>
            </a:r>
          </a:p>
          <a:p>
            <a:r>
              <a:rPr lang="en-US" dirty="0"/>
              <a:t>Note how this is different from an argument. the conclusion of an argument is not universally or </a:t>
            </a:r>
            <a:r>
              <a:rPr lang="en-US" dirty="0" err="1"/>
              <a:t>uncontroversially</a:t>
            </a:r>
            <a:r>
              <a:rPr lang="en-US" dirty="0"/>
              <a:t> believed to be true. The purpose of an argument is to convince people of the truth of its conclusion. </a:t>
            </a:r>
          </a:p>
        </p:txBody>
      </p:sp>
    </p:spTree>
    <p:extLst>
      <p:ext uri="{BB962C8B-B14F-4D97-AF65-F5344CB8AC3E}">
        <p14:creationId xmlns:p14="http://schemas.microsoft.com/office/powerpoint/2010/main" val="1843738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Reports on Arguments and Counterarguments</a:t>
            </a:r>
          </a:p>
        </p:txBody>
      </p:sp>
      <p:sp>
        <p:nvSpPr>
          <p:cNvPr id="3" name="Content Placeholder 2"/>
          <p:cNvSpPr>
            <a:spLocks noGrp="1"/>
          </p:cNvSpPr>
          <p:nvPr>
            <p:ph idx="1"/>
          </p:nvPr>
        </p:nvSpPr>
        <p:spPr/>
        <p:txBody>
          <a:bodyPr>
            <a:normAutofit/>
          </a:bodyPr>
          <a:lstStyle/>
          <a:p>
            <a:r>
              <a:rPr lang="en-US" dirty="0"/>
              <a:t>When we refer to other arguments that people have made this is referred to as reports on an argument. It is useful to consider these as second hand accounts of arguments.</a:t>
            </a:r>
          </a:p>
          <a:p>
            <a:r>
              <a:rPr lang="en-US" dirty="0"/>
              <a:t>Counterarguments arise in the context of debate or discussion referred to as dialogical situations. In these situations, a person puts forward an argument, and a second person objects offering a counterargument.</a:t>
            </a:r>
          </a:p>
        </p:txBody>
      </p:sp>
    </p:spTree>
    <p:extLst>
      <p:ext uri="{BB962C8B-B14F-4D97-AF65-F5344CB8AC3E}">
        <p14:creationId xmlns:p14="http://schemas.microsoft.com/office/powerpoint/2010/main" val="3720153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Extracting and Editing Arguments</a:t>
            </a:r>
          </a:p>
        </p:txBody>
      </p:sp>
      <p:sp>
        <p:nvSpPr>
          <p:cNvPr id="3" name="Content Placeholder 2"/>
          <p:cNvSpPr>
            <a:spLocks noGrp="1"/>
          </p:cNvSpPr>
          <p:nvPr>
            <p:ph idx="1"/>
          </p:nvPr>
        </p:nvSpPr>
        <p:spPr/>
        <p:txBody>
          <a:bodyPr/>
          <a:lstStyle/>
          <a:p>
            <a:r>
              <a:rPr lang="en-US" dirty="0"/>
              <a:t>Finding arguments in longer passages of text.</a:t>
            </a:r>
          </a:p>
          <a:p>
            <a:r>
              <a:rPr lang="en-US" dirty="0"/>
              <a:t>Editing arguments for clarity.</a:t>
            </a:r>
          </a:p>
          <a:p>
            <a:r>
              <a:rPr lang="en-US" dirty="0"/>
              <a:t>Identifying implicit assumptions.</a:t>
            </a:r>
          </a:p>
        </p:txBody>
      </p:sp>
    </p:spTree>
    <p:extLst>
      <p:ext uri="{BB962C8B-B14F-4D97-AF65-F5344CB8AC3E}">
        <p14:creationId xmlns:p14="http://schemas.microsoft.com/office/powerpoint/2010/main" val="3657974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Principle of Charity</a:t>
            </a:r>
          </a:p>
        </p:txBody>
      </p:sp>
      <p:sp>
        <p:nvSpPr>
          <p:cNvPr id="3" name="Content Placeholder 2"/>
          <p:cNvSpPr>
            <a:spLocks noGrp="1"/>
          </p:cNvSpPr>
          <p:nvPr>
            <p:ph idx="1"/>
          </p:nvPr>
        </p:nvSpPr>
        <p:spPr/>
        <p:txBody>
          <a:bodyPr>
            <a:normAutofit/>
          </a:bodyPr>
          <a:lstStyle/>
          <a:p>
            <a:r>
              <a:rPr lang="en-US" b="1" dirty="0"/>
              <a:t>When you restate someone else’s argument, put it in the strongest possible form.</a:t>
            </a:r>
          </a:p>
          <a:p>
            <a:r>
              <a:rPr lang="en-US" dirty="0"/>
              <a:t>Our text doesn’t state </a:t>
            </a:r>
            <a:r>
              <a:rPr lang="en-US"/>
              <a:t>the following </a:t>
            </a:r>
            <a:r>
              <a:rPr lang="en-US" dirty="0"/>
              <a:t>explicitly, but you might consider a competing principle called the principle of faithfulness.</a:t>
            </a:r>
          </a:p>
          <a:p>
            <a:pPr marL="0" indent="0">
              <a:buNone/>
            </a:pPr>
            <a:r>
              <a:rPr lang="en-US" altLang="en-US" dirty="0"/>
              <a:t>“At all times, try to reconstruct an argument in a way that captures the arguer’s intentions – that is, premises and conclusion should say just what the arguer intends them to say.”</a:t>
            </a:r>
          </a:p>
          <a:p>
            <a:endParaRPr lang="en-US" dirty="0"/>
          </a:p>
        </p:txBody>
      </p:sp>
    </p:spTree>
    <p:extLst>
      <p:ext uri="{BB962C8B-B14F-4D97-AF65-F5344CB8AC3E}">
        <p14:creationId xmlns:p14="http://schemas.microsoft.com/office/powerpoint/2010/main" val="2824225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545</Words>
  <Application>Microsoft Office PowerPoint</Application>
  <PresentationFormat>宽屏</PresentationFormat>
  <Paragraphs>42</Paragraphs>
  <Slides>11</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11</vt:i4>
      </vt:variant>
    </vt:vector>
  </HeadingPairs>
  <TitlesOfParts>
    <vt:vector size="15" baseType="lpstr">
      <vt:lpstr>Arial</vt:lpstr>
      <vt:lpstr>Calibri</vt:lpstr>
      <vt:lpstr>Calibri Light</vt:lpstr>
      <vt:lpstr>Office Theme</vt:lpstr>
      <vt:lpstr>PHIL 1290</vt:lpstr>
      <vt:lpstr>What is an Argument?</vt:lpstr>
      <vt:lpstr>Three Skills</vt:lpstr>
      <vt:lpstr>You have to be able to recognize arguments when you come across them. </vt:lpstr>
      <vt:lpstr>Recognizing an Argument</vt:lpstr>
      <vt:lpstr>You have to be able to sort out premises and conclusions. </vt:lpstr>
      <vt:lpstr>You have to be able to assess whether the premises actually support the conclusion. </vt:lpstr>
      <vt:lpstr>Arguments and Explanations</vt:lpstr>
      <vt:lpstr>Reports on Arguments and Counterarguments</vt:lpstr>
      <vt:lpstr>Extracting and Editing Arguments</vt:lpstr>
      <vt:lpstr>The Principle of Charity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 1290</dc:title>
  <dc:creator>walsh</dc:creator>
  <cp:lastModifiedBy>Alvin？NG NG</cp:lastModifiedBy>
  <cp:revision>5</cp:revision>
  <dcterms:created xsi:type="dcterms:W3CDTF">2020-09-04T19:28:06Z</dcterms:created>
  <dcterms:modified xsi:type="dcterms:W3CDTF">2020-11-02T19:15:17Z</dcterms:modified>
</cp:coreProperties>
</file>